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41" d="100"/>
          <a:sy n="41" d="100"/>
        </p:scale>
        <p:origin x="84" y="16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12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146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2186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828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4/26/2022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826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4/26/2022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73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396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4/26/2022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292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4/26/2022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0318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4/26/2022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925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70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4/26/2022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013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4/26/2022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9584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9733A6A7-E7EE-42C5-88DE-B09D16B38C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1108A0F-8C78-4294-B028-9F09581FC0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13489AA-CF3C-45B5-9A6B-D686CDD1DD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7ABF1CE3-37BC-462F-BC4B-5EF9C8287D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21847A4-7B07-4976-81EF-E68ABFC4FB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F3EBBA6-8771-481B-BACA-142F0C8053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DF58D94E-BB4B-436D-8172-0F5737BEEA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F75AA9A-4678-41CB-AEFA-13C324B84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C95E447-C172-476B-98BE-453E4049FB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F3BD247-696E-47F7-964F-89A5823D11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5E31E4B8-694B-447A-AA13-36B0A4EEC9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8321B73-1AE7-4FA0-90EB-4E969A095D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5F8082-1C6D-496D-937D-964948B10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1B84AF1D-3604-4213-B891-4880C86F6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3631262-5E4E-4A33-9D72-17996A538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A4C49C9-CD9F-417C-A832-DD9D6F9C4B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9A3BBBFA-B462-4340-82C8-3EE5CCFB1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4A7D3C2E-F100-49BC-9F4E-DFB50B2F9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E46D4A85-2FF9-491B-BBF7-4D83EB8881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B8F6747A-BC05-4E83-8FE8-976BBCE30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C1FEEA0-B31C-4DD8-9CC4-DAE0655780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BA783C12-3D0A-495D-B461-9D1FCC415A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9AD7D205-DA43-40B9-82B4-D570FB270F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DD4F5FF-D993-454E-AB84-8634B9E53F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EF64AEBB-D378-4CCE-9266-B45FC822E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22217ABD-7AF1-44DF-9243-75E5C9792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885E59-AA75-4026-972E-4DEE1AB599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6AB41BAB-F8B8-402D-BC3D-82F73208A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67CC234-9EF0-4613-9013-F7F9AEC49E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32D8DE3-B3FD-47EC-B6D3-90CE4F037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4218772-C699-478C-9D44-9459ABA4CA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0120C1E-75E2-486C-BB43-D819FB800D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3142" y="2954226"/>
            <a:ext cx="5555624" cy="2232199"/>
          </a:xfrm>
        </p:spPr>
        <p:txBody>
          <a:bodyPr anchor="t">
            <a:normAutofit/>
          </a:bodyPr>
          <a:lstStyle/>
          <a:p>
            <a:pPr algn="l"/>
            <a:r>
              <a:rPr lang="en-US" dirty="0"/>
              <a:t>The Movie Study</a:t>
            </a:r>
            <a:br>
              <a:rPr lang="en-US" dirty="0"/>
            </a:br>
            <a:r>
              <a:rPr lang="en-US" sz="1600" dirty="0"/>
              <a:t>by Malio Mayo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5E036D-184E-422E-8EC0-BC3FD4E9A3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3142" y="725465"/>
            <a:ext cx="5555624" cy="2063925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An analysis of IMDb Movie Data from 2006-2016</a:t>
            </a:r>
          </a:p>
        </p:txBody>
      </p:sp>
      <p:sp>
        <p:nvSpPr>
          <p:cNvPr id="44" name="Right Triangle 43">
            <a:extLst>
              <a:ext uri="{FF2B5EF4-FFF2-40B4-BE49-F238E27FC236}">
                <a16:creationId xmlns:a16="http://schemas.microsoft.com/office/drawing/2014/main" id="{94D786EB-944C-47D5-B631-899F4029B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08102" y="-284146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3" name="Picture 3">
            <a:extLst>
              <a:ext uri="{FF2B5EF4-FFF2-40B4-BE49-F238E27FC236}">
                <a16:creationId xmlns:a16="http://schemas.microsoft.com/office/drawing/2014/main" id="{CC8F8BF5-2E40-818D-CE89-A0BA9A95CF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44" r="21344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143825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Rectangle 12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54" name="Group 14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5" name="Freeform: Shape 45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6" name="Freeform: Shape 47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7" name="Rectangle 49">
            <a:extLst>
              <a:ext uri="{FF2B5EF4-FFF2-40B4-BE49-F238E27FC236}">
                <a16:creationId xmlns:a16="http://schemas.microsoft.com/office/drawing/2014/main" id="{98BA8A65-CE81-4455-BBE4-44A50F7F2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58" name="Group 51">
            <a:extLst>
              <a:ext uri="{FF2B5EF4-FFF2-40B4-BE49-F238E27FC236}">
                <a16:creationId xmlns:a16="http://schemas.microsoft.com/office/drawing/2014/main" id="{9EDF87F2-291D-4883-9216-EAA71CB3B7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AD37ADDE-5448-4A02-9A0C-3E4968AF9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9429DFC-27A3-4CFF-9E30-7ED320B300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CDEB79DB-4B05-4AC6-881A-E97A3082E5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20404851-1673-46CC-833D-AC6494E078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25C50477-EC77-4095-94FF-0BFAA0B214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05B802BF-BDB1-4221-9442-147EF5AC9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263153D-B3E8-4535-90DC-8CDD3C47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5B7B9BD-05AA-4D1F-8BDF-26F67BE538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6F38315-406B-4770-A4FB-86A9E6440F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CE5D423-F4F1-4B18-8AD4-31D4F5083B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187FB06-DE4E-493B-A696-957DCFADBE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6E39755-4FBD-4812-AC48-D2043D94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1E9AEA4-DD35-4FE9-BD69-61A5E7954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6A6E482D-881E-496A-AB7A-1379C1B0C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B7A1B43-7048-436D-AED6-1F00FEF79C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A32A786C-360B-44AD-A527-8B9EA72669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F29120E-99B1-4C86-967E-D02C67098B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A6D33A31-308B-4B99-A85E-AE4F687378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ABFFE008-F20F-4A01-AB6E-E05BCD0CC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65F01097-15C3-4486-88B0-DD01CAED73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288C9D0-7C0C-4D8F-9BD8-19650C52B7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F351F2A-793E-469B-A71B-6F878C07E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1864C8EC-7D36-4AE1-BA3C-1413F20F8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1BE8866B-6A10-4D88-993A-29EF18843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069DE05D-8016-41BB-B79B-466771309A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B652149-5966-47B8-B77C-9E46BCA84F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704942AD-74ED-4E5C-B524-934391F963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815C411A-5E18-4539-BCCB-AAF2EF373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DED6F976-E62C-4FA9-8F83-DFE7B1EC93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9" name="Freeform: Shape 82">
            <a:extLst>
              <a:ext uri="{FF2B5EF4-FFF2-40B4-BE49-F238E27FC236}">
                <a16:creationId xmlns:a16="http://schemas.microsoft.com/office/drawing/2014/main" id="{18842A50-8561-4C59-A743-33496DBF4A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60" name="Group 84">
            <a:extLst>
              <a:ext uri="{FF2B5EF4-FFF2-40B4-BE49-F238E27FC236}">
                <a16:creationId xmlns:a16="http://schemas.microsoft.com/office/drawing/2014/main" id="{F278A5F3-E255-451F-99E2-9C640E74A5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1327D85-948D-4860-A91E-7C5E9AB856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5221525D-46CB-41C8-9651-41250638CE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FA24968-5D61-4B28-9CB5-7A10CDDEA4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B6927590-6EBD-40EF-89D6-D712B1F7A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7D33A3F-C7F0-4059-9AB1-0E6A4EB66A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D5295CDD-D760-4A87-AEA0-94BD46CE23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17A9D50-2D47-4D70-8580-AA9103BD93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CF3BA4B-80F8-45F2-A719-B7C67736E1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5E1DA1CF-45DC-43FD-9FD8-715D25E5DA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9639415-D874-4123-B983-D8B1707BB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5E27731F-03D1-4B5C-A45A-06EF45DB0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98AB96B-8405-4715-A4EA-2F8255E4C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F06D93F-BDE5-4E03-BE34-A7C768A34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AC6005B7-8BA7-4739-BE4C-AECAEB83F8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31956C3C-F6C6-4C87-8360-BFC52FB3C3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277EBC38-365D-4890-887E-9EF4BBE63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84FDA98-EF7E-4F56-8791-D14BA8E4F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72F22CD6-6FE5-4E6B-A8F7-287B70C48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A9D855CE-463E-46A8-A331-6FC823BCD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A01A232-8B78-4A73-8D7B-522ECBBCD1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C82F90ED-B0DD-4E05-BFB5-B5331E3F61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20B0BCE-E568-40AE-9E2A-16FB68831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F0C9987A-10E2-41DC-9BFA-102A824EFC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2955C7DE-8E0B-4FE5-82AF-D25DD58A35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77F15A4F-95FB-4DE8-AD68-9682080A0D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F8CC313-2C4E-417F-8592-721B757FBA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E215356B-A22D-49C0-A458-59F7CCEDD4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B161CAAF-62A7-4621-9C13-0E9A33A89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9AB3B177-3161-4ABC-AEF5-8B01AB352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1" name="Rectangle 115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62" name="Rectangle 117">
            <a:extLst>
              <a:ext uri="{FF2B5EF4-FFF2-40B4-BE49-F238E27FC236}">
                <a16:creationId xmlns:a16="http://schemas.microsoft.com/office/drawing/2014/main" id="{0DE939F9-085B-4AE7-9A36-C91DBE57BC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63" name="Right Triangle 119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434595" y="-288386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4" name="Group 121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515014-1C0A-4461-9D8D-985F2B633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34608"/>
            <a:ext cx="4952999" cy="22507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Worst Director(s)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27B166-A359-46DE-912B-8E4D1B9D0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3274766"/>
            <a:ext cx="4952999" cy="296938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In the worst 50 movies rated in the 2006-2016 period, M. Night Shyamalan and Rob Cohen made 2 movies in the 50 worst rated movies.</a:t>
            </a:r>
          </a:p>
        </p:txBody>
      </p:sp>
      <p:pic>
        <p:nvPicPr>
          <p:cNvPr id="8" name="Picture 7" descr="A picture containing person, outdoor, person, smiling&#10;&#10;Description automatically generated">
            <a:extLst>
              <a:ext uri="{FF2B5EF4-FFF2-40B4-BE49-F238E27FC236}">
                <a16:creationId xmlns:a16="http://schemas.microsoft.com/office/drawing/2014/main" id="{81561323-8D45-40F1-B95D-905A7C027F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19" r="2" b="37571"/>
          <a:stretch/>
        </p:blipFill>
        <p:spPr>
          <a:xfrm>
            <a:off x="6307738" y="-12"/>
            <a:ext cx="5884248" cy="3434754"/>
          </a:xfrm>
          <a:custGeom>
            <a:avLst/>
            <a:gdLst/>
            <a:ahLst/>
            <a:cxnLst/>
            <a:rect l="l" t="t" r="r" b="b"/>
            <a:pathLst>
              <a:path w="5884248" h="3434754">
                <a:moveTo>
                  <a:pt x="316869" y="0"/>
                </a:moveTo>
                <a:lnTo>
                  <a:pt x="5884248" y="0"/>
                </a:lnTo>
                <a:lnTo>
                  <a:pt x="5884248" y="3434754"/>
                </a:lnTo>
                <a:lnTo>
                  <a:pt x="325503" y="3434754"/>
                </a:lnTo>
                <a:lnTo>
                  <a:pt x="323244" y="3429005"/>
                </a:lnTo>
                <a:cubicBezTo>
                  <a:pt x="17667" y="2624343"/>
                  <a:pt x="-174229" y="1819680"/>
                  <a:pt x="229286" y="307795"/>
                </a:cubicBezTo>
                <a:close/>
              </a:path>
            </a:pathLst>
          </a:custGeom>
        </p:spPr>
      </p:pic>
      <p:pic>
        <p:nvPicPr>
          <p:cNvPr id="6" name="Content Placeholder 5" descr="A bald person in a suit&#10;&#10;Description automatically generated with medium confidence">
            <a:extLst>
              <a:ext uri="{FF2B5EF4-FFF2-40B4-BE49-F238E27FC236}">
                <a16:creationId xmlns:a16="http://schemas.microsoft.com/office/drawing/2014/main" id="{03DBDE74-033D-4A19-802C-10A3EC655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7565"/>
          <a:stretch/>
        </p:blipFill>
        <p:spPr>
          <a:xfrm>
            <a:off x="6632063" y="3431708"/>
            <a:ext cx="5559947" cy="3430537"/>
          </a:xfrm>
          <a:custGeom>
            <a:avLst/>
            <a:gdLst/>
            <a:ahLst/>
            <a:cxnLst/>
            <a:rect l="l" t="t" r="r" b="b"/>
            <a:pathLst>
              <a:path w="5559947" h="3430537">
                <a:moveTo>
                  <a:pt x="0" y="0"/>
                </a:moveTo>
                <a:lnTo>
                  <a:pt x="5559947" y="0"/>
                </a:lnTo>
                <a:lnTo>
                  <a:pt x="5559947" y="3430537"/>
                </a:lnTo>
                <a:lnTo>
                  <a:pt x="780186" y="3430537"/>
                </a:lnTo>
                <a:cubicBezTo>
                  <a:pt x="780186" y="1928500"/>
                  <a:pt x="431602" y="1083605"/>
                  <a:pt x="126095" y="320852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3133897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07678F73-9880-405C-9E21-2CC82BD04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5" name="Right Triangle 84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77931" y="1559140"/>
            <a:ext cx="568289" cy="568289"/>
          </a:xfrm>
          <a:prstGeom prst="rtTriangle">
            <a:avLst/>
          </a:prstGeom>
          <a:solidFill>
            <a:schemeClr val="accent5">
              <a:lumMod val="50000"/>
              <a:alpha val="1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38AAD3A-7897-4DCE-A434-4AA57A629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22025"/>
            <a:ext cx="4952999" cy="224761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Conclusions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D49A7F-87B2-4324-B448-37A571991F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3261390"/>
            <a:ext cx="4952999" cy="3009494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800" dirty="0"/>
              <a:t>Genre does matter.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dirty="0"/>
              <a:t>Christopher Nolan is an Amazing Director.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dirty="0"/>
              <a:t>2006-2016 had some great movies come out in a short period of time.</a:t>
            </a:r>
          </a:p>
        </p:txBody>
      </p:sp>
      <p:pic>
        <p:nvPicPr>
          <p:cNvPr id="6" name="Content Placeholder 5" descr="A picture containing text, mountain&#10;&#10;Description automatically generated">
            <a:extLst>
              <a:ext uri="{FF2B5EF4-FFF2-40B4-BE49-F238E27FC236}">
                <a16:creationId xmlns:a16="http://schemas.microsoft.com/office/drawing/2014/main" id="{BB5EB1C3-55EB-4E88-8F51-BDA846F8F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24447"/>
          <a:stretch/>
        </p:blipFill>
        <p:spPr>
          <a:xfrm>
            <a:off x="6084873" y="-3440"/>
            <a:ext cx="6129950" cy="686143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77481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: Shape 50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8DD0EAF-BF73-48D8-A426-3085C4B88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0" name="Right Triangle 89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2" name="Group 91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" name="Title 3">
            <a:extLst>
              <a:ext uri="{FF2B5EF4-FFF2-40B4-BE49-F238E27FC236}">
                <a16:creationId xmlns:a16="http://schemas.microsoft.com/office/drawing/2014/main" id="{E9AD85C4-8DA3-42C5-BD81-6368ED6B8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42" y="725467"/>
            <a:ext cx="5414255" cy="27844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2">
                    <a:alpha val="80000"/>
                  </a:schemeClr>
                </a:solidFill>
              </a:rPr>
              <a:t>Introduction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222E56C-FE85-4E55-9F66-CA724ACCC7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3142" y="3602038"/>
            <a:ext cx="5414255" cy="1560594"/>
          </a:xfrm>
        </p:spPr>
        <p:txBody>
          <a:bodyPr vert="horz" lIns="91440" tIns="45720" rIns="91440" bIns="45720" rtlCol="0">
            <a:normAutofit fontScale="70000" lnSpcReduction="20000"/>
          </a:bodyPr>
          <a:lstStyle/>
          <a:p>
            <a:r>
              <a:rPr lang="en-US" sz="2400" kern="1200" dirty="0">
                <a:solidFill>
                  <a:schemeClr val="tx2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Movies have been a pivotal part of most people’s lives, whether it was a movie you saw as a kid that changed your view on the world, or a movie about a funny dinosaur that just made you laugh. Everyone loves a good movie, but what about the movie made it so great?</a:t>
            </a:r>
          </a:p>
        </p:txBody>
      </p:sp>
      <p:pic>
        <p:nvPicPr>
          <p:cNvPr id="11" name="Content Placeholder 10" descr="A picture containing person, crowd&#10;&#10;Description automatically generated">
            <a:extLst>
              <a:ext uri="{FF2B5EF4-FFF2-40B4-BE49-F238E27FC236}">
                <a16:creationId xmlns:a16="http://schemas.microsoft.com/office/drawing/2014/main" id="{D65A6BCE-4D6E-4EC4-BF4A-112A13ABCF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2" r="34522" b="1"/>
          <a:stretch/>
        </p:blipFill>
        <p:spPr>
          <a:xfrm>
            <a:off x="6084873" y="-3440"/>
            <a:ext cx="6129950" cy="686143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182414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0" name="Freeform: Shape 49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83" name="Rectangle 82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90B4ACB0-2B52-48C2-9BC9-553BE735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7" name="Right Triangle 86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96085" y="1566850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7FC41FE-5C6C-4B3A-A024-FCB963526A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28907"/>
            <a:ext cx="4952999" cy="22441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Questions to be answered.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56477E-CCF9-4194-87A7-38CB4FC3D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3264832"/>
            <a:ext cx="4952999" cy="3009494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Year with the most releases?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What movie did the best? Who directed it?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What movie did the worst? Who directed it?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How does IMDb’s rank of movies compare to the ratings?</a:t>
            </a:r>
          </a:p>
          <a:p>
            <a:pPr marL="228600" indent="-228600"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Does Genre affect how the movie does?</a:t>
            </a:r>
          </a:p>
        </p:txBody>
      </p:sp>
      <p:pic>
        <p:nvPicPr>
          <p:cNvPr id="8" name="Content Placeholder 7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9FD5727F-9923-4902-B992-758EAA13E0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74" r="24042" b="-1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524901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BBF3378-C49E-4B97-A883-6393FBF1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A3D4001-286E-4CB2-B293-3058BDDC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81F6D9A-C297-4D43-A56B-E097477E9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BD5299F-3CBD-431D-A276-1F6EBDE6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579A460-D36C-4808-99FD-224968EC8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FACC58E-31A5-41E4-BCE1-9A0FF26F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43EE866F-1BA5-4009-983D-0A270F265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E7DADAE-DB0C-47E3-AE16-C7B09A32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AB89127-DBEE-47FB-951F-C4FEBC41E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68F6061-E9B4-4C8B-B421-CB81EF37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4F431D3-EEE6-4416-BA2B-7B8942561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3A1230D-F162-470F-B26A-44F48789F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128856B-8BFD-40E1-993B-93F4DDEEC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AD4C0C2-878C-4A6F-998A-CDDC31ACD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EE0349E-7D03-4F4E-BCAA-D6BAC3E05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D4A5BD7-7EA2-4F4A-A88B-240C6260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5DE89C9-D993-4FE5-9E60-4816CB1A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574CA6C-639F-41A6-AED3-15C0E0E1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3864BFB-5F88-4311-A2A0-12D067F91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9B3E436-97A2-4763-9E55-2C470DF17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462A8CC-9918-4941-9B4A-36FB3F853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0671973-544E-4370-8DB9-174DAB82F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5505BD9-45DD-4763-90CB-FB9DB0661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022B701-1894-49C5-A67C-6B8377C7C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0501CD9-45DC-4009-A410-08DB27A87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00BD35CA-BF52-4F44-B789-E3B98042D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5AED4B0-30B1-4E36-86A4-42C2A9181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DA1A0260-34D8-4474-8C33-ED80F8309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DCCA183-C630-4855-8BD6-0E4EEE59F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43E8B9F-C809-423A-ADAA-80CE5C071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621EBC9-CEB1-4BA5-82D6-9944A3C12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EB68BB96-3C54-47CE-A559-16FC5968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DDD9304-3AB6-4BE9-833E-9C1B3EC42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7756000-2285-4D38-AD2B-91F47CF8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84">
              <a:extLst>
                <a:ext uri="{FF2B5EF4-FFF2-40B4-BE49-F238E27FC236}">
                  <a16:creationId xmlns:a16="http://schemas.microsoft.com/office/drawing/2014/main" id="{2F7A36A8-4BBE-49D8-94DA-606561AC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61EE45E-0342-4F26-8CD3-85CDDF7E5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86">
              <a:extLst>
                <a:ext uri="{FF2B5EF4-FFF2-40B4-BE49-F238E27FC236}">
                  <a16:creationId xmlns:a16="http://schemas.microsoft.com/office/drawing/2014/main" id="{89C5DC0E-03C0-4CEB-AD10-3A3C9999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E1CE081-E685-46D4-BAF7-54C65BD82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486C88F-30DD-46C8-9B05-F885D4EB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90BAD11-B30B-49DE-A566-E21BCDDCF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1F821CC-6C37-4415-8DA6-EF6B42D87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9ECD1FB-7FE8-477E-8E90-648AE4E9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81C9DD8-7FF3-44E6-9887-1CE07DBD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54D87AF-08CE-4125-AF4B-8C8A9D340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C9C908-1A58-4E28-969E-48E9BA61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3530AEF7-35DB-44E3-93EB-B3F0FBA9E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108D15E-72F2-45D7-9050-8322CB1F8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C764F43-FB23-49CB-B2CA-ACFBFB412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C60457-68FC-4E1F-9ABB-E79094A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22C915FB-0611-4283-8EC1-88510A69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CF80AC6-E542-456F-BEE8-E9CF46AC2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EC6EED6-01FF-4941-A4AB-224D26EE1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F8D16FF7-D5D7-4A97-BB5E-A069EF13A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703DF22-27D8-481B-95B5-A4A7A6206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F7256DA-C9DD-498F-A3B4-789819FE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BEBA9FF-8036-4656-B1F1-87953464D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75DABD2-EA79-4547-AFC6-53720AB60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3060E1B5-52C7-4314-98B0-3AE8A0B6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33D416E-D8B5-4097-B7F0-1BA0357D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5862DFC-3406-4DC9-AA41-0CE64748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C908427-368C-4792-A5E5-313F77FF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8CB189E-908B-495D-B023-05D3D2C1B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3712ED8D-807A-4E94-A9AF-C44676151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8" name="Right Triangle 117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0136" y="1542777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Flowchart: Document 8">
            <a:extLst>
              <a:ext uri="{FF2B5EF4-FFF2-40B4-BE49-F238E27FC236}">
                <a16:creationId xmlns:a16="http://schemas.microsoft.com/office/drawing/2014/main" id="{D8667B21-A39C-4ABB-9CED-0DD4CD7395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270477" y="924332"/>
            <a:ext cx="6871335" cy="5022674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2632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0 w 21600"/>
              <a:gd name="connsiteY4" fmla="*/ 26328 h 47652"/>
              <a:gd name="connsiteX0" fmla="*/ 56 w 21600"/>
              <a:gd name="connsiteY0" fmla="*/ 98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56 w 21600"/>
              <a:gd name="connsiteY4" fmla="*/ 98 h 47652"/>
              <a:gd name="connsiteX0" fmla="*/ 37 w 21600"/>
              <a:gd name="connsiteY0" fmla="*/ 196 h 47652"/>
              <a:gd name="connsiteX1" fmla="*/ 21562 w 21600"/>
              <a:gd name="connsiteY1" fmla="*/ 0 h 47652"/>
              <a:gd name="connsiteX2" fmla="*/ 21600 w 21600"/>
              <a:gd name="connsiteY2" fmla="*/ 43650 h 47652"/>
              <a:gd name="connsiteX3" fmla="*/ 0 w 21600"/>
              <a:gd name="connsiteY3" fmla="*/ 46500 h 47652"/>
              <a:gd name="connsiteX4" fmla="*/ 37 w 21600"/>
              <a:gd name="connsiteY4" fmla="*/ 196 h 47652"/>
              <a:gd name="connsiteX0" fmla="*/ 5 w 21606"/>
              <a:gd name="connsiteY0" fmla="*/ 196 h 47652"/>
              <a:gd name="connsiteX1" fmla="*/ 21568 w 21606"/>
              <a:gd name="connsiteY1" fmla="*/ 0 h 47652"/>
              <a:gd name="connsiteX2" fmla="*/ 21606 w 21606"/>
              <a:gd name="connsiteY2" fmla="*/ 43650 h 47652"/>
              <a:gd name="connsiteX3" fmla="*/ 6 w 21606"/>
              <a:gd name="connsiteY3" fmla="*/ 46500 h 47652"/>
              <a:gd name="connsiteX4" fmla="*/ 5 w 21606"/>
              <a:gd name="connsiteY4" fmla="*/ 196 h 47652"/>
              <a:gd name="connsiteX0" fmla="*/ 3 w 21642"/>
              <a:gd name="connsiteY0" fmla="*/ 1 h 47652"/>
              <a:gd name="connsiteX1" fmla="*/ 21604 w 21642"/>
              <a:gd name="connsiteY1" fmla="*/ 0 h 47652"/>
              <a:gd name="connsiteX2" fmla="*/ 21642 w 21642"/>
              <a:gd name="connsiteY2" fmla="*/ 43650 h 47652"/>
              <a:gd name="connsiteX3" fmla="*/ 42 w 21642"/>
              <a:gd name="connsiteY3" fmla="*/ 46500 h 47652"/>
              <a:gd name="connsiteX4" fmla="*/ 3 w 21642"/>
              <a:gd name="connsiteY4" fmla="*/ 1 h 47652"/>
              <a:gd name="connsiteX0" fmla="*/ 3 w 21642"/>
              <a:gd name="connsiteY0" fmla="*/ 0 h 47651"/>
              <a:gd name="connsiteX1" fmla="*/ 21623 w 21642"/>
              <a:gd name="connsiteY1" fmla="*/ 97 h 47651"/>
              <a:gd name="connsiteX2" fmla="*/ 21642 w 21642"/>
              <a:gd name="connsiteY2" fmla="*/ 43649 h 47651"/>
              <a:gd name="connsiteX3" fmla="*/ 42 w 21642"/>
              <a:gd name="connsiteY3" fmla="*/ 46499 h 47651"/>
              <a:gd name="connsiteX4" fmla="*/ 3 w 21642"/>
              <a:gd name="connsiteY4" fmla="*/ 0 h 47651"/>
              <a:gd name="connsiteX0" fmla="*/ 3 w 21642"/>
              <a:gd name="connsiteY0" fmla="*/ 147 h 47798"/>
              <a:gd name="connsiteX1" fmla="*/ 21623 w 21642"/>
              <a:gd name="connsiteY1" fmla="*/ 0 h 47798"/>
              <a:gd name="connsiteX2" fmla="*/ 21642 w 21642"/>
              <a:gd name="connsiteY2" fmla="*/ 43796 h 47798"/>
              <a:gd name="connsiteX3" fmla="*/ 42 w 21642"/>
              <a:gd name="connsiteY3" fmla="*/ 46646 h 47798"/>
              <a:gd name="connsiteX4" fmla="*/ 3 w 21642"/>
              <a:gd name="connsiteY4" fmla="*/ 147 h 477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42" h="47798">
                <a:moveTo>
                  <a:pt x="3" y="147"/>
                </a:moveTo>
                <a:lnTo>
                  <a:pt x="21623" y="0"/>
                </a:lnTo>
                <a:cubicBezTo>
                  <a:pt x="21623" y="5774"/>
                  <a:pt x="21642" y="38022"/>
                  <a:pt x="21642" y="43796"/>
                </a:cubicBezTo>
                <a:cubicBezTo>
                  <a:pt x="10842" y="43796"/>
                  <a:pt x="10842" y="50396"/>
                  <a:pt x="42" y="46646"/>
                </a:cubicBezTo>
                <a:cubicBezTo>
                  <a:pt x="61" y="31179"/>
                  <a:pt x="-16" y="15614"/>
                  <a:pt x="3" y="147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C1ADCBD-AE78-4D6E-B57A-C755355CF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1" y="732348"/>
            <a:ext cx="4419600" cy="224073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Year with most Releases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C04B23-EC85-411E-995B-BE5E987459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1" y="3264832"/>
            <a:ext cx="4419600" cy="2983568"/>
          </a:xfrm>
        </p:spPr>
        <p:txBody>
          <a:bodyPr vert="horz" lIns="91440" tIns="45720" rIns="91440" bIns="45720" rtlCol="0">
            <a:norm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2016</a:t>
            </a:r>
          </a:p>
        </p:txBody>
      </p:sp>
      <p:pic>
        <p:nvPicPr>
          <p:cNvPr id="6" name="Content Placeholder 5" descr="Chart, bar chart, histogram&#10;&#10;Description automatically generated">
            <a:extLst>
              <a:ext uri="{FF2B5EF4-FFF2-40B4-BE49-F238E27FC236}">
                <a16:creationId xmlns:a16="http://schemas.microsoft.com/office/drawing/2014/main" id="{B756C6E8-79A0-403E-907E-9425E90428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3767" y="997420"/>
            <a:ext cx="6795701" cy="5011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517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Rectangle 169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72" name="Group 171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3" name="Freeform: Shape 202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5" name="Freeform: Shape 204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3BBF3378-C49E-4B97-A883-6393FBF1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DA3D4001-286E-4CB2-B293-3058BDDC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F81F6D9A-C297-4D43-A56B-E097477E9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BBD5299F-3CBD-431D-A276-1F6EBDE6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0579A460-D36C-4808-99FD-224968EC8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4FACC58E-31A5-41E4-BCE1-9A0FF26F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43EE866F-1BA5-4009-983D-0A270F265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1E7DADAE-DB0C-47E3-AE16-C7B09A32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EAB89127-DBEE-47FB-951F-C4FEBC41E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368F6061-E9B4-4C8B-B421-CB81EF37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54F431D3-EEE6-4416-BA2B-7B8942561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C3A1230D-F162-470F-B26A-44F48789F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1128856B-8BFD-40E1-993B-93F4DDEEC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AD4C0C2-878C-4A6F-998A-CDDC31ACD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7EE0349E-7D03-4F4E-BCAA-D6BAC3E05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FD4A5BD7-7EA2-4F4A-A88B-240C6260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A5DE89C9-D993-4FE5-9E60-4816CB1A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3574CA6C-639F-41A6-AED3-15C0E0E1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B3864BFB-5F88-4311-A2A0-12D067F91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09B3E436-97A2-4763-9E55-2C470DF17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8462A8CC-9918-4941-9B4A-36FB3F853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B0671973-544E-4370-8DB9-174DAB82F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B5505BD9-45DD-4763-90CB-FB9DB0661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3022B701-1894-49C5-A67C-6B8377C7C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90501CD9-45DC-4009-A410-08DB27A87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00BD35CA-BF52-4F44-B789-E3B98042D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25AED4B0-30B1-4E36-86A4-42C2A9181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DA1A0260-34D8-4474-8C33-ED80F8309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FDCCA183-C630-4855-8BD6-0E4EEE59F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43E8B9F-C809-423A-ADAA-80CE5C071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2621EBC9-CEB1-4BA5-82D6-9944A3C12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0" name="Freeform: Shape 239">
            <a:extLst>
              <a:ext uri="{FF2B5EF4-FFF2-40B4-BE49-F238E27FC236}">
                <a16:creationId xmlns:a16="http://schemas.microsoft.com/office/drawing/2014/main" id="{EB68BB96-3C54-47CE-A559-16FC5968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BDDD9304-3AB6-4BE9-833E-9C1B3EC42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C7756000-2285-4D38-AD2B-91F47CF8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2F7A36A8-4BBE-49D8-94DA-606561AC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961EE45E-0342-4F26-8CD3-85CDDF7E5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89C5DC0E-03C0-4CEB-AD10-3A3C9999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2E1CE081-E685-46D4-BAF7-54C65BD82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5486C88F-30DD-46C8-9B05-F885D4EB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290BAD11-B30B-49DE-A566-E21BCDDCF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31F821CC-6C37-4415-8DA6-EF6B42D87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C9ECD1FB-7FE8-477E-8E90-648AE4E9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381C9DD8-7FF3-44E6-9887-1CE07DBD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654D87AF-08CE-4125-AF4B-8C8A9D340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F3C9C908-1A58-4E28-969E-48E9BA61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3530AEF7-35DB-44E3-93EB-B3F0FBA9E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6108D15E-72F2-45D7-9050-8322CB1F8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CC764F43-FB23-49CB-B2CA-ACFBFB412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64C60457-68FC-4E1F-9ABB-E79094A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22C915FB-0611-4283-8EC1-88510A69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3CF80AC6-E542-456F-BEE8-E9CF46AC2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9EC6EED6-01FF-4941-A4AB-224D26EE1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F8D16FF7-D5D7-4A97-BB5E-A069EF13A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703DF22-27D8-481B-95B5-A4A7A6206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1F7256DA-C9DD-498F-A3B4-789819FE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EBEBA9FF-8036-4656-B1F1-87953464D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575DABD2-EA79-4547-AFC6-53720AB60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3060E1B5-52C7-4314-98B0-3AE8A0B6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033D416E-D8B5-4097-B7F0-1BA0357D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A5862DFC-3406-4DC9-AA41-0CE64748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3C908427-368C-4792-A5E5-313F77FF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88CB189E-908B-495D-B023-05D3D2C1B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73" name="Rectangle 272">
            <a:extLst>
              <a:ext uri="{FF2B5EF4-FFF2-40B4-BE49-F238E27FC236}">
                <a16:creationId xmlns:a16="http://schemas.microsoft.com/office/drawing/2014/main" id="{A173122F-D466-4F08-90FA-0038F7AC21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5" name="Rectangle 274">
            <a:extLst>
              <a:ext uri="{FF2B5EF4-FFF2-40B4-BE49-F238E27FC236}">
                <a16:creationId xmlns:a16="http://schemas.microsoft.com/office/drawing/2014/main" id="{4A929113-1368-4B1B-9C6F-140F47CBF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613" y="0"/>
            <a:ext cx="12166008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7" name="Freeform: Shape 276">
            <a:extLst>
              <a:ext uri="{FF2B5EF4-FFF2-40B4-BE49-F238E27FC236}">
                <a16:creationId xmlns:a16="http://schemas.microsoft.com/office/drawing/2014/main" id="{0B6C48B2-8296-4312-8901-93BB7735D1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047" y="0"/>
            <a:ext cx="12188654" cy="2303672"/>
          </a:xfrm>
          <a:custGeom>
            <a:avLst/>
            <a:gdLst>
              <a:gd name="connsiteX0" fmla="*/ 8951169 w 12178450"/>
              <a:gd name="connsiteY0" fmla="*/ 32 h 2001622"/>
              <a:gd name="connsiteX1" fmla="*/ 11653845 w 12178450"/>
              <a:gd name="connsiteY1" fmla="*/ 209874 h 2001622"/>
              <a:gd name="connsiteX2" fmla="*/ 12178450 w 12178450"/>
              <a:gd name="connsiteY2" fmla="*/ 286723 h 2001622"/>
              <a:gd name="connsiteX3" fmla="*/ 12178450 w 12178450"/>
              <a:gd name="connsiteY3" fmla="*/ 2001622 h 2001622"/>
              <a:gd name="connsiteX4" fmla="*/ 0 w 12178450"/>
              <a:gd name="connsiteY4" fmla="*/ 2001622 h 2001622"/>
              <a:gd name="connsiteX5" fmla="*/ 0 w 12178450"/>
              <a:gd name="connsiteY5" fmla="*/ 1010979 h 2001622"/>
              <a:gd name="connsiteX6" fmla="*/ 8951169 w 12178450"/>
              <a:gd name="connsiteY6" fmla="*/ 32 h 200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8450" h="2001622">
                <a:moveTo>
                  <a:pt x="8951169" y="32"/>
                </a:moveTo>
                <a:cubicBezTo>
                  <a:pt x="9704520" y="1593"/>
                  <a:pt x="10578586" y="62133"/>
                  <a:pt x="11653845" y="209874"/>
                </a:cubicBezTo>
                <a:lnTo>
                  <a:pt x="12178450" y="286723"/>
                </a:lnTo>
                <a:lnTo>
                  <a:pt x="12178450" y="2001622"/>
                </a:lnTo>
                <a:lnTo>
                  <a:pt x="0" y="2001622"/>
                </a:lnTo>
                <a:lnTo>
                  <a:pt x="0" y="1010979"/>
                </a:lnTo>
                <a:cubicBezTo>
                  <a:pt x="4768989" y="1010979"/>
                  <a:pt x="5812206" y="-6472"/>
                  <a:pt x="8951169" y="3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79" name="Right Triangle 278">
            <a:extLst>
              <a:ext uri="{FF2B5EF4-FFF2-40B4-BE49-F238E27FC236}">
                <a16:creationId xmlns:a16="http://schemas.microsoft.com/office/drawing/2014/main" id="{26B49BB8-D2B1-43DD-859F-70C7AF3DF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81936" y="4345090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1" name="Group 280">
            <a:extLst>
              <a:ext uri="{FF2B5EF4-FFF2-40B4-BE49-F238E27FC236}">
                <a16:creationId xmlns:a16="http://schemas.microsoft.com/office/drawing/2014/main" id="{90F28F7A-4F2F-4C1B-AF1C-A6E7C7953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B23CC870-B5E9-475F-A625-9E862A6295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42A6B08C-017D-4B4D-95EC-4BB83C554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94599402-E1B8-4E3B-A56D-68606FC1E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B720C48A-E9A0-4B85-A954-39375E099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B0E26956-FF2A-412E-ACC4-29CCD02599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FB31E652-49AC-4108-85B8-75122A48A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DC1DB29F-0624-4035-B188-640616D5DE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1D27221C-2427-4C99-89DC-1A38A540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2DBF1D76-8076-4BAE-B627-F1861C9E0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8E930E41-FC2F-4319-9C28-32C2784300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C0936C1B-0C10-464B-85C8-345095AAB3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DB90EC61-FD0C-434A-9D1B-A20035C214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A5F5CC56-1FDA-4D3E-9C6E-8E996026C3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272B8FB2-B735-480F-9A88-48AADB2227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85B46C1B-4FC4-4E24-AC43-07940BE1E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C34915AF-0AE3-4EDD-8681-4C3F2C592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5C35A3F3-714E-4F69-9BDF-8ED284EF29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99" name="Straight Connector 298">
              <a:extLst>
                <a:ext uri="{FF2B5EF4-FFF2-40B4-BE49-F238E27FC236}">
                  <a16:creationId xmlns:a16="http://schemas.microsoft.com/office/drawing/2014/main" id="{03D561AC-B0B1-47EB-BE05-209F5612B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0" name="Straight Connector 299">
              <a:extLst>
                <a:ext uri="{FF2B5EF4-FFF2-40B4-BE49-F238E27FC236}">
                  <a16:creationId xmlns:a16="http://schemas.microsoft.com/office/drawing/2014/main" id="{D3508E52-4FD9-4E6D-AFEA-69A88ED268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1" name="Straight Connector 300">
              <a:extLst>
                <a:ext uri="{FF2B5EF4-FFF2-40B4-BE49-F238E27FC236}">
                  <a16:creationId xmlns:a16="http://schemas.microsoft.com/office/drawing/2014/main" id="{C69DDE76-16F7-472F-B6D7-84AE8FFF31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2" name="Straight Connector 301">
              <a:extLst>
                <a:ext uri="{FF2B5EF4-FFF2-40B4-BE49-F238E27FC236}">
                  <a16:creationId xmlns:a16="http://schemas.microsoft.com/office/drawing/2014/main" id="{B2D87BEF-8844-4A3E-B130-B7D26740CC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3" name="Straight Connector 302">
              <a:extLst>
                <a:ext uri="{FF2B5EF4-FFF2-40B4-BE49-F238E27FC236}">
                  <a16:creationId xmlns:a16="http://schemas.microsoft.com/office/drawing/2014/main" id="{BB381129-2089-4EAA-AE6C-2BAA96BC82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4" name="Straight Connector 303">
              <a:extLst>
                <a:ext uri="{FF2B5EF4-FFF2-40B4-BE49-F238E27FC236}">
                  <a16:creationId xmlns:a16="http://schemas.microsoft.com/office/drawing/2014/main" id="{5B69BF7A-FA63-4706-8066-DF15018E6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5" name="Straight Connector 304">
              <a:extLst>
                <a:ext uri="{FF2B5EF4-FFF2-40B4-BE49-F238E27FC236}">
                  <a16:creationId xmlns:a16="http://schemas.microsoft.com/office/drawing/2014/main" id="{6A3ECB71-0CCD-403F-B14B-ABC48D78CD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6" name="Straight Connector 305">
              <a:extLst>
                <a:ext uri="{FF2B5EF4-FFF2-40B4-BE49-F238E27FC236}">
                  <a16:creationId xmlns:a16="http://schemas.microsoft.com/office/drawing/2014/main" id="{D9095BBA-0FE1-49E5-89F7-22125BAF87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7" name="Straight Connector 306">
              <a:extLst>
                <a:ext uri="{FF2B5EF4-FFF2-40B4-BE49-F238E27FC236}">
                  <a16:creationId xmlns:a16="http://schemas.microsoft.com/office/drawing/2014/main" id="{B55351D8-6F27-4B82-968B-581B177CB4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8" name="Straight Connector 307">
              <a:extLst>
                <a:ext uri="{FF2B5EF4-FFF2-40B4-BE49-F238E27FC236}">
                  <a16:creationId xmlns:a16="http://schemas.microsoft.com/office/drawing/2014/main" id="{351025A5-EB5A-4057-A85E-69AF0E6BE6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09" name="Straight Connector 308">
              <a:extLst>
                <a:ext uri="{FF2B5EF4-FFF2-40B4-BE49-F238E27FC236}">
                  <a16:creationId xmlns:a16="http://schemas.microsoft.com/office/drawing/2014/main" id="{5030318B-EEB9-4D92-BC50-D11510989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10" name="Straight Connector 309">
              <a:extLst>
                <a:ext uri="{FF2B5EF4-FFF2-40B4-BE49-F238E27FC236}">
                  <a16:creationId xmlns:a16="http://schemas.microsoft.com/office/drawing/2014/main" id="{417FC0E3-7CC7-4188-BC7A-7E8FB5564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solidFill>
              <a:schemeClr val="accent5">
                <a:lumMod val="50000"/>
                <a:alpha val="17000"/>
              </a:schemeClr>
            </a:solidFill>
            <a:ln>
              <a:solidFill>
                <a:schemeClr val="accent2">
                  <a:alpha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EF5B1DD-C752-49E1-B8E2-3FF449F11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42" y="3683131"/>
            <a:ext cx="6542916" cy="23491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400">
                <a:solidFill>
                  <a:schemeClr val="tx2"/>
                </a:solidFill>
              </a:rPr>
              <a:t>What Movie did the best?</a:t>
            </a: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5CC14A4A-69D7-4DCB-9199-727AFFDC8B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180" y="729155"/>
            <a:ext cx="9952535" cy="2239320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C473B5-E7A0-43D7-B585-23184A2BA1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9250" y="4065992"/>
            <a:ext cx="5810221" cy="21824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The Dark Knight, directed by Christopher Nolan, it received a rating of 9.0.</a:t>
            </a:r>
          </a:p>
        </p:txBody>
      </p:sp>
    </p:spTree>
    <p:extLst>
      <p:ext uri="{BB962C8B-B14F-4D97-AF65-F5344CB8AC3E}">
        <p14:creationId xmlns:p14="http://schemas.microsoft.com/office/powerpoint/2010/main" val="4130095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BBF3378-C49E-4B97-A883-6393FBF1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DA3D4001-286E-4CB2-B293-3058BDDC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81F6D9A-C297-4D43-A56B-E097477E9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BBD5299F-3CBD-431D-A276-1F6EBDE6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579A460-D36C-4808-99FD-224968EC8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4FACC58E-31A5-41E4-BCE1-9A0FF26F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43EE866F-1BA5-4009-983D-0A270F265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1E7DADAE-DB0C-47E3-AE16-C7B09A32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EAB89127-DBEE-47FB-951F-C4FEBC41E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368F6061-E9B4-4C8B-B421-CB81EF37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4F431D3-EEE6-4416-BA2B-7B8942561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C3A1230D-F162-470F-B26A-44F48789F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1128856B-8BFD-40E1-993B-93F4DDEEC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AD4C0C2-878C-4A6F-998A-CDDC31ACD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EE0349E-7D03-4F4E-BCAA-D6BAC3E05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D4A5BD7-7EA2-4F4A-A88B-240C6260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A5DE89C9-D993-4FE5-9E60-4816CB1A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574CA6C-639F-41A6-AED3-15C0E0E1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B3864BFB-5F88-4311-A2A0-12D067F91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09B3E436-97A2-4763-9E55-2C470DF17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462A8CC-9918-4941-9B4A-36FB3F853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B0671973-544E-4370-8DB9-174DAB82F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B5505BD9-45DD-4763-90CB-FB9DB0661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3022B701-1894-49C5-A67C-6B8377C7C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0501CD9-45DC-4009-A410-08DB27A87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00BD35CA-BF52-4F44-B789-E3B98042D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25AED4B0-30B1-4E36-86A4-42C2A9181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DA1A0260-34D8-4474-8C33-ED80F8309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FDCCA183-C630-4855-8BD6-0E4EEE59F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843E8B9F-C809-423A-ADAA-80CE5C071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2621EBC9-CEB1-4BA5-82D6-9944A3C12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Freeform: Shape 80">
            <a:extLst>
              <a:ext uri="{FF2B5EF4-FFF2-40B4-BE49-F238E27FC236}">
                <a16:creationId xmlns:a16="http://schemas.microsoft.com/office/drawing/2014/main" id="{EB68BB96-3C54-47CE-A559-16FC5968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DDD9304-3AB6-4BE9-833E-9C1B3EC42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C7756000-2285-4D38-AD2B-91F47CF8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2F7A36A8-4BBE-49D8-94DA-606561AC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961EE45E-0342-4F26-8CD3-85CDDF7E5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89C5DC0E-03C0-4CEB-AD10-3A3C9999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E1CE081-E685-46D4-BAF7-54C65BD82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5486C88F-30DD-46C8-9B05-F885D4EB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290BAD11-B30B-49DE-A566-E21BCDDCF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31F821CC-6C37-4415-8DA6-EF6B42D87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9ECD1FB-7FE8-477E-8E90-648AE4E9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381C9DD8-7FF3-44E6-9887-1CE07DBD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54D87AF-08CE-4125-AF4B-8C8A9D340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F3C9C908-1A58-4E28-969E-48E9BA61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3530AEF7-35DB-44E3-93EB-B3F0FBA9E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6108D15E-72F2-45D7-9050-8322CB1F8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CC764F43-FB23-49CB-B2CA-ACFBFB412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4C60457-68FC-4E1F-9ABB-E79094A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22C915FB-0611-4283-8EC1-88510A69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3CF80AC6-E542-456F-BEE8-E9CF46AC2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9EC6EED6-01FF-4941-A4AB-224D26EE1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F8D16FF7-D5D7-4A97-BB5E-A069EF13A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D703DF22-27D8-481B-95B5-A4A7A6206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1F7256DA-C9DD-498F-A3B4-789819FE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EBEBA9FF-8036-4656-B1F1-87953464D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575DABD2-EA79-4547-AFC6-53720AB60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3060E1B5-52C7-4314-98B0-3AE8A0B6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33D416E-D8B5-4097-B7F0-1BA0357D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5862DFC-3406-4DC9-AA41-0CE64748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3C908427-368C-4792-A5E5-313F77FF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88CB189E-908B-495D-B023-05D3D2C1B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14" name="Rectangle 113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29DE0A55-4738-464C-A9A4-55F2A8FA3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8" name="Freeform: Shape 117">
            <a:extLst>
              <a:ext uri="{FF2B5EF4-FFF2-40B4-BE49-F238E27FC236}">
                <a16:creationId xmlns:a16="http://schemas.microsoft.com/office/drawing/2014/main" id="{853F99AE-CDDD-4AA6-B570-8A6E693F2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262" y="0"/>
            <a:ext cx="12208609" cy="2303672"/>
          </a:xfrm>
          <a:custGeom>
            <a:avLst/>
            <a:gdLst>
              <a:gd name="connsiteX0" fmla="*/ 8951169 w 12178450"/>
              <a:gd name="connsiteY0" fmla="*/ 32 h 2001622"/>
              <a:gd name="connsiteX1" fmla="*/ 11653845 w 12178450"/>
              <a:gd name="connsiteY1" fmla="*/ 209874 h 2001622"/>
              <a:gd name="connsiteX2" fmla="*/ 12178450 w 12178450"/>
              <a:gd name="connsiteY2" fmla="*/ 286723 h 2001622"/>
              <a:gd name="connsiteX3" fmla="*/ 12178450 w 12178450"/>
              <a:gd name="connsiteY3" fmla="*/ 2001622 h 2001622"/>
              <a:gd name="connsiteX4" fmla="*/ 0 w 12178450"/>
              <a:gd name="connsiteY4" fmla="*/ 2001622 h 2001622"/>
              <a:gd name="connsiteX5" fmla="*/ 0 w 12178450"/>
              <a:gd name="connsiteY5" fmla="*/ 1010979 h 2001622"/>
              <a:gd name="connsiteX6" fmla="*/ 8951169 w 12178450"/>
              <a:gd name="connsiteY6" fmla="*/ 32 h 200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8450" h="2001622">
                <a:moveTo>
                  <a:pt x="8951169" y="32"/>
                </a:moveTo>
                <a:cubicBezTo>
                  <a:pt x="9704520" y="1593"/>
                  <a:pt x="10578586" y="62133"/>
                  <a:pt x="11653845" y="209874"/>
                </a:cubicBezTo>
                <a:lnTo>
                  <a:pt x="12178450" y="286723"/>
                </a:lnTo>
                <a:lnTo>
                  <a:pt x="12178450" y="2001622"/>
                </a:lnTo>
                <a:lnTo>
                  <a:pt x="0" y="2001622"/>
                </a:lnTo>
                <a:lnTo>
                  <a:pt x="0" y="1010979"/>
                </a:lnTo>
                <a:cubicBezTo>
                  <a:pt x="4768989" y="1010979"/>
                  <a:pt x="5812206" y="-6472"/>
                  <a:pt x="8951169" y="32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20" name="Right Triangle 119">
            <a:extLst>
              <a:ext uri="{FF2B5EF4-FFF2-40B4-BE49-F238E27FC236}">
                <a16:creationId xmlns:a16="http://schemas.microsoft.com/office/drawing/2014/main" id="{B2B76EF6-C0E7-4526-9E75-91C7C020C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59437" y="4902366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7ABAFC-DCF4-4062-8178-DEA9F4F90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78104"/>
            <a:ext cx="5552414" cy="21702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What Movie did the worst? </a:t>
            </a:r>
          </a:p>
        </p:txBody>
      </p:sp>
      <p:pic>
        <p:nvPicPr>
          <p:cNvPr id="6" name="Content Placeholder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36ABE256-952F-40EC-A84E-8432C4A52A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180" y="559461"/>
            <a:ext cx="9952535" cy="2537896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0D1CDF-2D1D-41ED-80CF-1BEE60C9E1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9250" y="4065992"/>
            <a:ext cx="5810221" cy="21824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Disaster Movie, directed by Jason Friedberg, it received a rating of 1.9.</a:t>
            </a:r>
          </a:p>
        </p:txBody>
      </p:sp>
    </p:spTree>
    <p:extLst>
      <p:ext uri="{BB962C8B-B14F-4D97-AF65-F5344CB8AC3E}">
        <p14:creationId xmlns:p14="http://schemas.microsoft.com/office/powerpoint/2010/main" val="430033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ectangle 157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60" name="Group 159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1" name="Freeform: Shape 190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3" name="Freeform: Shape 192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5" name="Rectangle 194">
            <a:extLst>
              <a:ext uri="{FF2B5EF4-FFF2-40B4-BE49-F238E27FC236}">
                <a16:creationId xmlns:a16="http://schemas.microsoft.com/office/drawing/2014/main" id="{3BBF3378-C49E-4B97-A883-6393FBF1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97" name="Group 196">
            <a:extLst>
              <a:ext uri="{FF2B5EF4-FFF2-40B4-BE49-F238E27FC236}">
                <a16:creationId xmlns:a16="http://schemas.microsoft.com/office/drawing/2014/main" id="{DA3D4001-286E-4CB2-B293-3058BDDC8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F81F6D9A-C297-4D43-A56B-E097477E9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BBD5299F-3CBD-431D-A276-1F6EBDE639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0579A460-D36C-4808-99FD-224968EC8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4FACC58E-31A5-41E4-BCE1-9A0FF26F19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3EE866F-1BA5-4009-983D-0A270F2651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1E7DADAE-DB0C-47E3-AE16-C7B09A326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EAB89127-DBEE-47FB-951F-C4FEBC41E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368F6061-E9B4-4C8B-B421-CB81EF3715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54F431D3-EEE6-4416-BA2B-7B8942561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C3A1230D-F162-470F-B26A-44F48789FC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1128856B-8BFD-40E1-993B-93F4DDEEC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0AD4C0C2-878C-4A6F-998A-CDDC31ACDB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EE0349E-7D03-4F4E-BCAA-D6BAC3E05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FD4A5BD7-7EA2-4F4A-A88B-240C62605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A5DE89C9-D993-4FE5-9E60-4816CB1A6F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3574CA6C-639F-41A6-AED3-15C0E0E1B6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B3864BFB-5F88-4311-A2A0-12D067F91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09B3E436-97A2-4763-9E55-2C470DF17D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8462A8CC-9918-4941-9B4A-36FB3F8531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B0671973-544E-4370-8DB9-174DAB82F9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B5505BD9-45DD-4763-90CB-FB9DB06615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3022B701-1894-49C5-A67C-6B8377C7C5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90501CD9-45DC-4009-A410-08DB27A874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0BD35CA-BF52-4F44-B789-E3B98042D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25AED4B0-30B1-4E36-86A4-42C2A91810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DA1A0260-34D8-4474-8C33-ED80F8309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FDCCA183-C630-4855-8BD6-0E4EEE59F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843E8B9F-C809-423A-ADAA-80CE5C0711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2621EBC9-CEB1-4BA5-82D6-9944A3C12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EB68BB96-3C54-47CE-A559-16FC5968E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30" name="Group 229">
            <a:extLst>
              <a:ext uri="{FF2B5EF4-FFF2-40B4-BE49-F238E27FC236}">
                <a16:creationId xmlns:a16="http://schemas.microsoft.com/office/drawing/2014/main" id="{BDDD9304-3AB6-4BE9-833E-9C1B3EC421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C7756000-2285-4D38-AD2B-91F47CF8B5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2F7A36A8-4BBE-49D8-94DA-606561AC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961EE45E-0342-4F26-8CD3-85CDDF7E5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89C5DC0E-03C0-4CEB-AD10-3A3C99994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2E1CE081-E685-46D4-BAF7-54C65BD82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5486C88F-30DD-46C8-9B05-F885D4EB0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290BAD11-B30B-49DE-A566-E21BCDDCFA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31F821CC-6C37-4415-8DA6-EF6B42D876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C9ECD1FB-7FE8-477E-8E90-648AE4E93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381C9DD8-7FF3-44E6-9887-1CE07DBD95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654D87AF-08CE-4125-AF4B-8C8A9D340B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F3C9C908-1A58-4E28-969E-48E9BA61BB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3530AEF7-35DB-44E3-93EB-B3F0FBA9E5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6108D15E-72F2-45D7-9050-8322CB1F84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CC764F43-FB23-49CB-B2CA-ACFBFB412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64C60457-68FC-4E1F-9ABB-E79094AEB1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22C915FB-0611-4283-8EC1-88510A69F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3CF80AC6-E542-456F-BEE8-E9CF46AC21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9EC6EED6-01FF-4941-A4AB-224D26EE1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F8D16FF7-D5D7-4A97-BB5E-A069EF13A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D703DF22-27D8-481B-95B5-A4A7A62066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1F7256DA-C9DD-498F-A3B4-789819FE4C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EBEBA9FF-8036-4656-B1F1-87953464DC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575DABD2-EA79-4547-AFC6-53720AB60E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3060E1B5-52C7-4314-98B0-3AE8A0B63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033D416E-D8B5-4097-B7F0-1BA0357D36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A5862DFC-3406-4DC9-AA41-0CE64748A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3C908427-368C-4792-A5E5-313F77FF28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88CB189E-908B-495D-B023-05D3D2C1B4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61" name="Rectangle 260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2086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29DE0A55-4738-464C-A9A4-55F2A8FA3D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5" name="Freeform: Shape 264">
            <a:extLst>
              <a:ext uri="{FF2B5EF4-FFF2-40B4-BE49-F238E27FC236}">
                <a16:creationId xmlns:a16="http://schemas.microsoft.com/office/drawing/2014/main" id="{853F99AE-CDDD-4AA6-B570-8A6E693F2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262" y="0"/>
            <a:ext cx="12208609" cy="2303672"/>
          </a:xfrm>
          <a:custGeom>
            <a:avLst/>
            <a:gdLst>
              <a:gd name="connsiteX0" fmla="*/ 8951169 w 12178450"/>
              <a:gd name="connsiteY0" fmla="*/ 32 h 2001622"/>
              <a:gd name="connsiteX1" fmla="*/ 11653845 w 12178450"/>
              <a:gd name="connsiteY1" fmla="*/ 209874 h 2001622"/>
              <a:gd name="connsiteX2" fmla="*/ 12178450 w 12178450"/>
              <a:gd name="connsiteY2" fmla="*/ 286723 h 2001622"/>
              <a:gd name="connsiteX3" fmla="*/ 12178450 w 12178450"/>
              <a:gd name="connsiteY3" fmla="*/ 2001622 h 2001622"/>
              <a:gd name="connsiteX4" fmla="*/ 0 w 12178450"/>
              <a:gd name="connsiteY4" fmla="*/ 2001622 h 2001622"/>
              <a:gd name="connsiteX5" fmla="*/ 0 w 12178450"/>
              <a:gd name="connsiteY5" fmla="*/ 1010979 h 2001622"/>
              <a:gd name="connsiteX6" fmla="*/ 8951169 w 12178450"/>
              <a:gd name="connsiteY6" fmla="*/ 32 h 2001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78450" h="2001622">
                <a:moveTo>
                  <a:pt x="8951169" y="32"/>
                </a:moveTo>
                <a:cubicBezTo>
                  <a:pt x="9704520" y="1593"/>
                  <a:pt x="10578586" y="62133"/>
                  <a:pt x="11653845" y="209874"/>
                </a:cubicBezTo>
                <a:lnTo>
                  <a:pt x="12178450" y="286723"/>
                </a:lnTo>
                <a:lnTo>
                  <a:pt x="12178450" y="2001622"/>
                </a:lnTo>
                <a:lnTo>
                  <a:pt x="0" y="2001622"/>
                </a:lnTo>
                <a:lnTo>
                  <a:pt x="0" y="1010979"/>
                </a:lnTo>
                <a:cubicBezTo>
                  <a:pt x="4768989" y="1010979"/>
                  <a:pt x="5812206" y="-6472"/>
                  <a:pt x="8951169" y="32"/>
                </a:cubicBezTo>
                <a:close/>
              </a:path>
            </a:pathLst>
          </a:custGeom>
          <a:solidFill>
            <a:schemeClr val="accent5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7" name="Right Triangle 266">
            <a:extLst>
              <a:ext uri="{FF2B5EF4-FFF2-40B4-BE49-F238E27FC236}">
                <a16:creationId xmlns:a16="http://schemas.microsoft.com/office/drawing/2014/main" id="{B2B76EF6-C0E7-4526-9E75-91C7C020C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59437" y="4902366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9" name="Group 268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5" name="Straight Connector 294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6" name="Straight Connector 295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7" name="Straight Connector 296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8" name="Straight Connector 297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80F7D3-07E6-4E84-B445-3D67AE5BD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078104"/>
            <a:ext cx="5552414" cy="21702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IMDb Rank VS Universal Ratings</a:t>
            </a:r>
          </a:p>
        </p:txBody>
      </p:sp>
      <p:pic>
        <p:nvPicPr>
          <p:cNvPr id="8" name="Content Placeholder 7" descr="Background pattern&#10;&#10;Description automatically generated with medium confidence">
            <a:extLst>
              <a:ext uri="{FF2B5EF4-FFF2-40B4-BE49-F238E27FC236}">
                <a16:creationId xmlns:a16="http://schemas.microsoft.com/office/drawing/2014/main" id="{5B8C69BB-5C82-4735-8F81-823628BAE6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425" y="145401"/>
            <a:ext cx="9350044" cy="3366016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F4BBA8-E3B9-4F29-94AF-AEAC2E6781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89250" y="4065992"/>
            <a:ext cx="5810221" cy="218240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28600" indent="-228600">
              <a:buFont typeface="+mj-lt"/>
              <a:buAutoNum type="arabicPeriod"/>
            </a:pPr>
            <a:r>
              <a:rPr lang="en-US" sz="1800" dirty="0">
                <a:solidFill>
                  <a:schemeClr val="tx2"/>
                </a:solidFill>
              </a:rPr>
              <a:t>IMDb’s Ranking is done by popular vote of IMDb’s users, while the rating is the universal rating of the movie by the audiences.</a:t>
            </a:r>
          </a:p>
        </p:txBody>
      </p:sp>
    </p:spTree>
    <p:extLst>
      <p:ext uri="{BB962C8B-B14F-4D97-AF65-F5344CB8AC3E}">
        <p14:creationId xmlns:p14="http://schemas.microsoft.com/office/powerpoint/2010/main" val="2683823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ctangle 167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340" name="Group 169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1" name="Freeform: Shape 200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3" name="Freeform: Shape 202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5" name="Freeform: Shape 204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41" name="Group 206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38" name="Rectangle 237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0" name="Rectangle 239">
            <a:extLst>
              <a:ext uri="{FF2B5EF4-FFF2-40B4-BE49-F238E27FC236}">
                <a16:creationId xmlns:a16="http://schemas.microsoft.com/office/drawing/2014/main" id="{90B4ACB0-2B52-48C2-9BC9-553BE735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42" name="Right Triangle 241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96085" y="1566850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4" name="Group 243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2" name="Straight Connector 245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Connector 248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Straight Connector 249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Connector 250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Straight Connector 251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Straight Connector 252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Straight Connector 253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Straight Connector 254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Straight Connector 255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Straight Connector 256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Straight Connector 257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Straight Connector 258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Straight Connector 259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7EF0465-7780-4FD5-8FCA-DAE0813A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28907"/>
            <a:ext cx="4952999" cy="224417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chemeClr val="tx2"/>
                </a:solidFill>
              </a:rPr>
              <a:t>What Genre did the best?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5440-5941-437B-A866-B061E87248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3264832"/>
            <a:ext cx="4952999" cy="30094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1800" dirty="0">
                <a:solidFill>
                  <a:schemeClr val="tx2"/>
                </a:solidFill>
              </a:rPr>
              <a:t>Most of the movies in the top 20 have at least Action, Drama, or Adventure listed as genre which leads to the conclusion that those movies do better than others.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111194E-0955-4A40-A32F-96997D140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034" b="2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70525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Freeform: Shape 45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9A0D6220-3DFE-4182-9152-9135493A6B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44C729BC-90F1-4823-A305-F6F124E93A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640014BD-8822-4EFD-B887-1E95DBBB4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1E9445DF-509C-4993-834C-4A95C90E30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FDCB110E-203A-4D63-810B-7AB453AB9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F264073E-6737-44FE-BC04-BFEE371334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6DA24A7E-F63B-4B87-ABA5-BDD8F8F65F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9CC2C5D2-CEDF-4390-A89D-71DBD7C377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8956D0DF-B8DD-44AB-A831-329B2973EE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7AB17CF4-098C-43B0-A0E0-235CEB55FB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D3CA7C27-06AF-4DB3-A3B2-F81C41D52B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8BD2BB17-7774-4215-872F-9CF37633BB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2E1C172-AA18-42F1-B952-4791B50351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C9D5EBAC-D904-4410-A575-1A2B810D8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8B38425E-0189-47B9-9F42-67DC5386E3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E6584C8E-A8AC-49AB-8E5B-337E14D4F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E8FCDC21-75B9-4F36-AEB4-186CDD994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79AAC1FD-FBB6-4E21-A267-E4B9029BB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20FDEAF3-AB6A-41DF-BF11-245120818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29F9892F-F26B-4C6F-A949-097D3EBC7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FCCA59EA-5156-402B-82A4-AAE14B2D9A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31E175D8-17F1-46B8-807F-89A75CD4D9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AE169C4-F6B2-44D0-A73C-88C304E8A3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2CE19136-3F8D-4350-A424-8241923BC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F937350-E379-4C45-BC56-20808BBED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FE4F6988-3981-46A0-B744-EE972197D4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EDB419A9-FCB9-4B39-8D9E-91CC0B8E77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7D6861DB-43A8-4624-9ECC-5A96BE3AF1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4AFBD701-C20E-441D-8596-4BBBF4955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73C41C88-00F9-45AF-8D64-37BA70969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E6420BDA-21B9-4B17-A82E-A9EB28138A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F8DD0EAF-BF73-48D8-A426-3085C4B88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5" name="Right Triangle 84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7" name="Group 86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1245168-CE82-4228-9DC5-922F4EBD7F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3142" y="725467"/>
            <a:ext cx="5414255" cy="27844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solidFill>
                  <a:schemeClr val="tx2">
                    <a:alpha val="80000"/>
                  </a:schemeClr>
                </a:solidFill>
              </a:rPr>
              <a:t>Best Director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56F39-8262-4D27-AA40-D5A9AE3712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3142" y="3602038"/>
            <a:ext cx="5414255" cy="15605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kern="1200" dirty="0">
                <a:solidFill>
                  <a:schemeClr val="tx2">
                    <a:alpha val="80000"/>
                  </a:schemeClr>
                </a:solidFill>
                <a:latin typeface="+mn-lt"/>
                <a:ea typeface="+mn-ea"/>
                <a:cs typeface="+mn-cs"/>
              </a:rPr>
              <a:t>Out of the top 10 movies on the list, Christopher Nolan directed 5 of them.</a:t>
            </a:r>
          </a:p>
        </p:txBody>
      </p:sp>
      <p:pic>
        <p:nvPicPr>
          <p:cNvPr id="6" name="Content Placeholder 5" descr="A person with a beard&#10;&#10;Description automatically generated with low confidence">
            <a:extLst>
              <a:ext uri="{FF2B5EF4-FFF2-40B4-BE49-F238E27FC236}">
                <a16:creationId xmlns:a16="http://schemas.microsoft.com/office/drawing/2014/main" id="{3602C6A1-1288-46F7-BE2E-C09E8A6836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23" r="24422" b="-1"/>
          <a:stretch/>
        </p:blipFill>
        <p:spPr>
          <a:xfrm>
            <a:off x="6084873" y="-3440"/>
            <a:ext cx="6129950" cy="686143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11132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SineVTI">
  <a:themeElements>
    <a:clrScheme name="AnalogousFromLightSeed_2SEEDS">
      <a:dk1>
        <a:srgbClr val="000000"/>
      </a:dk1>
      <a:lt1>
        <a:srgbClr val="FFFFFF"/>
      </a:lt1>
      <a:dk2>
        <a:srgbClr val="243541"/>
      </a:dk2>
      <a:lt2>
        <a:srgbClr val="E8E3E2"/>
      </a:lt2>
      <a:accent1>
        <a:srgbClr val="79AAB1"/>
      </a:accent1>
      <a:accent2>
        <a:srgbClr val="81AA9E"/>
      </a:accent2>
      <a:accent3>
        <a:srgbClr val="8BA3C0"/>
      </a:accent3>
      <a:accent4>
        <a:srgbClr val="BA7F95"/>
      </a:accent4>
      <a:accent5>
        <a:srgbClr val="C59694"/>
      </a:accent5>
      <a:accent6>
        <a:srgbClr val="BA9A7F"/>
      </a:accent6>
      <a:hlink>
        <a:srgbClr val="AE7269"/>
      </a:hlink>
      <a:folHlink>
        <a:srgbClr val="7F7F7F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319</Words>
  <Application>Microsoft Office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Avenir Next LT Pro</vt:lpstr>
      <vt:lpstr>Posterama</vt:lpstr>
      <vt:lpstr>SineVTI</vt:lpstr>
      <vt:lpstr>The Movie Study by Malio Mayo</vt:lpstr>
      <vt:lpstr>Introduction</vt:lpstr>
      <vt:lpstr>Questions to be answered.</vt:lpstr>
      <vt:lpstr>Year with most Releases</vt:lpstr>
      <vt:lpstr>What Movie did the best?</vt:lpstr>
      <vt:lpstr>What Movie did the worst? </vt:lpstr>
      <vt:lpstr>IMDb Rank VS Universal Ratings</vt:lpstr>
      <vt:lpstr>What Genre did the best?</vt:lpstr>
      <vt:lpstr>Best Director</vt:lpstr>
      <vt:lpstr>Worst Director(s)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Movie Study by Malio Mayo</dc:title>
  <dc:creator>Mayo, Malio</dc:creator>
  <cp:lastModifiedBy>Mayo, Malio</cp:lastModifiedBy>
  <cp:revision>6</cp:revision>
  <dcterms:created xsi:type="dcterms:W3CDTF">2022-04-26T05:22:53Z</dcterms:created>
  <dcterms:modified xsi:type="dcterms:W3CDTF">2022-04-26T06:26:55Z</dcterms:modified>
</cp:coreProperties>
</file>

<file path=docProps/thumbnail.jpeg>
</file>